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6" r:id="rId2"/>
    <p:sldId id="417" r:id="rId3"/>
    <p:sldId id="462" r:id="rId4"/>
    <p:sldId id="419" r:id="rId5"/>
    <p:sldId id="420" r:id="rId6"/>
    <p:sldId id="421" r:id="rId7"/>
    <p:sldId id="423" r:id="rId8"/>
    <p:sldId id="424" r:id="rId9"/>
    <p:sldId id="451" r:id="rId10"/>
    <p:sldId id="425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90" r:id="rId24"/>
    <p:sldId id="454" r:id="rId25"/>
    <p:sldId id="455" r:id="rId26"/>
    <p:sldId id="456" r:id="rId27"/>
    <p:sldId id="457" r:id="rId28"/>
    <p:sldId id="458" r:id="rId29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CECAF"/>
    <a:srgbClr val="0000FF"/>
    <a:srgbClr val="33CCFF"/>
    <a:srgbClr val="FF7C80"/>
    <a:srgbClr val="FFFFCC"/>
    <a:srgbClr val="04F2CA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3640" autoAdjust="0"/>
  </p:normalViewPr>
  <p:slideViewPr>
    <p:cSldViewPr>
      <p:cViewPr varScale="1">
        <p:scale>
          <a:sx n="65" d="100"/>
          <a:sy n="65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Turnover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242560"/>
        <c:axId val="168273024"/>
        <c:axId val="0"/>
      </c:bar3DChart>
      <c:catAx>
        <c:axId val="16824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850" baseline="0">
                <a:latin typeface="Calibri" pitchFamily="34" charset="0"/>
              </a:defRPr>
            </a:pPr>
            <a:endParaRPr lang="en-US"/>
          </a:p>
        </c:txPr>
        <c:crossAx val="168273024"/>
        <c:crosses val="autoZero"/>
        <c:auto val="1"/>
        <c:lblAlgn val="ctr"/>
        <c:lblOffset val="100"/>
        <c:noMultiLvlLbl val="0"/>
      </c:catAx>
      <c:valAx>
        <c:axId val="168273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baseline="0">
                <a:latin typeface="Calibri" pitchFamily="34" charset="0"/>
              </a:defRPr>
            </a:pPr>
            <a:endParaRPr lang="en-US"/>
          </a:p>
        </c:txPr>
        <c:crossAx val="1682425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Sheet1!$E$4:$F$4</c:f>
              <c:strCache>
                <c:ptCount val="2"/>
                <c:pt idx="0">
                  <c:v>Exports</c:v>
                </c:pt>
                <c:pt idx="1">
                  <c:v>Domestic</c:v>
                </c:pt>
              </c:strCache>
            </c:strRef>
          </c:cat>
          <c:val>
            <c:numRef>
              <c:f>Sheet1!$E$5:$F$5</c:f>
              <c:numCache>
                <c:formatCode>General</c:formatCode>
                <c:ptCount val="2"/>
                <c:pt idx="0">
                  <c:v>2481</c:v>
                </c:pt>
                <c:pt idx="1">
                  <c:v>3096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8.3333333333333332E-3"/>
                  <c:y val="-0.36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0.37037037037037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0.37962962962962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0.41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0.44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 anchor="t" anchorCtr="1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Sheet1!$C$8:$C$12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Sheet1!$D$8:$D$12</c:f>
              <c:numCache>
                <c:formatCode>General</c:formatCode>
                <c:ptCount val="5"/>
                <c:pt idx="0">
                  <c:v>4117</c:v>
                </c:pt>
                <c:pt idx="1">
                  <c:v>4372</c:v>
                </c:pt>
                <c:pt idx="2">
                  <c:v>4607</c:v>
                </c:pt>
                <c:pt idx="3">
                  <c:v>5027</c:v>
                </c:pt>
                <c:pt idx="4">
                  <c:v>5532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shape val="box"/>
        <c:axId val="168824192"/>
        <c:axId val="168830080"/>
        <c:axId val="0"/>
      </c:bar3DChart>
      <c:catAx>
        <c:axId val="16882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8830080"/>
        <c:crosses val="autoZero"/>
        <c:auto val="1"/>
        <c:lblAlgn val="ctr"/>
        <c:lblOffset val="100"/>
        <c:noMultiLvlLbl val="0"/>
      </c:catAx>
      <c:valAx>
        <c:axId val="16883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82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2DF63A-4DDB-43B7-B6EA-B8075D3B529D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577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577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DF97E-B006-48D3-9F9B-B24A1024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EF89CB-9564-485C-B0CE-75B06D1C9E55}" type="datetimeFigureOut">
              <a:rPr lang="en-US"/>
              <a:pPr>
                <a:defRPr/>
              </a:pPr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5775"/>
            <a:ext cx="2946400" cy="49530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5775"/>
            <a:ext cx="2946400" cy="49530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92DBB8C-3F84-4274-9859-6FB80240D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1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2DBB8C-3F84-4274-9859-6FB80240D9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2DBB8C-3F84-4274-9859-6FB80240D9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2DBB8C-3F84-4274-9859-6FB80240D9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2DBB8C-3F84-4274-9859-6FB80240D9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400800" y="96838"/>
            <a:ext cx="2743200" cy="746125"/>
            <a:chOff x="2628900" y="228600"/>
            <a:chExt cx="2743200" cy="74595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8900" y="685800"/>
              <a:ext cx="2743200" cy="288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228600"/>
              <a:ext cx="457199" cy="553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EE4D-E2CC-4284-9927-61A1B07A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72B-6D2B-4914-BDC2-847BF49D5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6E1B-7260-46E1-95E8-FCA443BF9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170B-D1BF-4E93-BDD4-4109978A9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C414-2808-4549-8394-CD8D5E6D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F921-57B4-4C6C-9E95-626BD6A75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737E-4F54-48B1-BB7D-7E83F5AD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9F4C-C303-4EDE-A55C-6C57A4971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6CDF-8792-4BA6-AFA0-E046B09CB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E765-36EB-4D5A-873B-8E0200368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FD5F-5680-48E3-B511-5A16D4954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05F85-E0D7-44FE-9D8D-1FF58152B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26" Type="http://schemas.openxmlformats.org/officeDocument/2006/relationships/image" Target="../media/image45.jpe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jpeg"/><Relationship Id="rId2" Type="http://schemas.openxmlformats.org/officeDocument/2006/relationships/image" Target="../media/image22.pn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29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24" Type="http://schemas.openxmlformats.org/officeDocument/2006/relationships/image" Target="../media/image43.jpeg"/><Relationship Id="rId5" Type="http://schemas.openxmlformats.org/officeDocument/2006/relationships/image" Target="../media/image25.png"/><Relationship Id="rId15" Type="http://schemas.openxmlformats.org/officeDocument/2006/relationships/image" Target="../media/image34.jpeg"/><Relationship Id="rId23" Type="http://schemas.openxmlformats.org/officeDocument/2006/relationships/image" Target="../media/image42.png"/><Relationship Id="rId28" Type="http://schemas.openxmlformats.org/officeDocument/2006/relationships/image" Target="../media/image47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cid:image001.png@01CB52C8.D16B7B50" TargetMode="External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23875" y="914400"/>
            <a:ext cx="8229600" cy="754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Vasudha Pharma Chem Limited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9218" name="Picture 2" descr="C:\Documents and Settings\Administrator\Desktop\Unit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8437" y="1938337"/>
            <a:ext cx="2743200" cy="16002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istrator\Desktop\Unit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1938337"/>
            <a:ext cx="2726863" cy="1600200"/>
          </a:xfrm>
          <a:prstGeom prst="rect">
            <a:avLst/>
          </a:prstGeom>
          <a:noFill/>
        </p:spPr>
      </p:pic>
      <p:pic>
        <p:nvPicPr>
          <p:cNvPr id="9221" name="Picture 5" descr="C:\Documents and Settings\Administrator\Desktop\Unit I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007" y="4038600"/>
            <a:ext cx="2744630" cy="1614488"/>
          </a:xfrm>
          <a:prstGeom prst="rect">
            <a:avLst/>
          </a:prstGeom>
          <a:noFill/>
        </p:spPr>
      </p:pic>
      <p:pic>
        <p:nvPicPr>
          <p:cNvPr id="9222" name="Picture 6" descr="C:\Documents and Settings\Administrator\Desktop\SR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863" y="4038600"/>
            <a:ext cx="2731625" cy="1600200"/>
          </a:xfrm>
          <a:prstGeom prst="rect">
            <a:avLst/>
          </a:prstGeom>
          <a:noFill/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844422" y="3562421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itchFamily="34" charset="0"/>
              </a:rPr>
              <a:t>UNIT - I</a:t>
            </a:r>
            <a:endParaRPr lang="en-US" altLang="en-US" sz="1200" b="1" dirty="0">
              <a:latin typeface="Calibri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845137" y="5704267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>
                <a:latin typeface="Calibri" pitchFamily="34" charset="0"/>
              </a:rPr>
              <a:t>UNIT - </a:t>
            </a:r>
            <a:r>
              <a:rPr lang="en-US" altLang="en-US" sz="1200" b="1" dirty="0" smtClean="0">
                <a:latin typeface="Calibri" pitchFamily="34" charset="0"/>
              </a:rPr>
              <a:t>III</a:t>
            </a:r>
            <a:endParaRPr lang="en-US" altLang="en-US" sz="12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268681" y="3562421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>
                <a:latin typeface="Calibri" pitchFamily="34" charset="0"/>
              </a:rPr>
              <a:t>UNIT - </a:t>
            </a:r>
            <a:r>
              <a:rPr lang="en-US" altLang="en-US" sz="1200" b="1" dirty="0" smtClean="0">
                <a:latin typeface="Calibri" pitchFamily="34" charset="0"/>
              </a:rPr>
              <a:t>II</a:t>
            </a:r>
            <a:endParaRPr lang="en-US" altLang="en-US" sz="1200" b="1" dirty="0">
              <a:latin typeface="Calibri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268681" y="5703627"/>
            <a:ext cx="2209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itchFamily="34" charset="0"/>
              </a:rPr>
              <a:t>SRCCL</a:t>
            </a:r>
            <a:endParaRPr lang="en-US" alt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470025"/>
            <a:ext cx="809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2719388"/>
            <a:ext cx="9429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3786188"/>
            <a:ext cx="990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650" y="1652588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7950" y="2719388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9150" y="5648325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155575"/>
            <a:ext cx="2486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Key Customers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369" name="Picture 14" descr="cid:image001.png@01CAECFC.8EB6AA50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552950" y="1423988"/>
            <a:ext cx="1828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3688" y="3633788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" y="4745038"/>
            <a:ext cx="1092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1537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94625" y="1423988"/>
            <a:ext cx="682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" descr="C:\Documents and Settings\RA1\Desktop\Logos\Aur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5592763"/>
            <a:ext cx="14763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" descr="C:\Documents and Settings\RA1\Desktop\Logos\Gs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14863" y="2582863"/>
            <a:ext cx="1538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5" descr="C:\Documents and Settings\RA1\Desktop\Logos\Inta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09750" y="4745038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7" descr="C:\Documents and Settings\RA1\Desktop\Logos\Suan Farm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77150" y="2644775"/>
            <a:ext cx="13335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366713" y="869950"/>
            <a:ext cx="2255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Verdana" pitchFamily="34" charset="0"/>
              </a:rPr>
              <a:t>National Market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4598988" y="896938"/>
            <a:ext cx="289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Verdana" pitchFamily="34" charset="0"/>
              </a:rPr>
              <a:t>International Market</a:t>
            </a:r>
          </a:p>
        </p:txBody>
      </p:sp>
      <p:pic>
        <p:nvPicPr>
          <p:cNvPr id="15380" name="Picture 8" descr="C:\Documents and Settings\RA1\Desktop\Logos\DKSH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750" y="5584825"/>
            <a:ext cx="1495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9" descr="C:\Documents and Settings\RA1\Desktop\Logos\Heter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52625" y="572135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0" descr="C:\Documents and Settings\RA1\Desktop\Logos\medreich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04950" y="2490788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1" descr="C:\Documents and Settings\RA1\Desktop\Logos\Mylan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88075" y="3709988"/>
            <a:ext cx="15224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4495800" y="1371600"/>
            <a:ext cx="0" cy="516255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oval"/>
            <a:tailEnd type="oval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5" name="Picture 13" descr="C:\Documents and Settings\RA1\Desktop\Logos 2\Sandoz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52950" y="4700588"/>
            <a:ext cx="203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15" descr="C:\Documents and Settings\RA1\Desktop\Logos 2\alkem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04963" y="1535113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16" descr="C:\Documents and Settings\RA1\Desktop\Logos 2\Aspen_Pharmacare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35313" y="3586163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7" descr="C:\Documents and Settings\RA1\Desktop\Logos 2\glm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1447800"/>
            <a:ext cx="13065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18" descr="C:\Documents and Settings\RA1\Desktop\Logos 2\images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76550" y="2719388"/>
            <a:ext cx="14430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20" descr="C:\Documents and Settings\RA1\Desktop\Logos 2\inventia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52750" y="4700588"/>
            <a:ext cx="1466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21" descr="C:\Documents and Settings\RA1\Desktop\Logos 2\lnk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53350" y="3670300"/>
            <a:ext cx="10668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22" descr="C:\Documents and Settings\RA1\Desktop\Logos 2\Micr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57550" y="5418138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23" descr="C:\Documents and Settings\RA1\Desktop\Logos 2\novar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91350" y="4595813"/>
            <a:ext cx="1752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24" descr="C:\Documents and Settings\RA1\Desktop\Logos 2\insung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00575" y="3633788"/>
            <a:ext cx="1600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5" name="TextBox 42"/>
          <p:cNvSpPr txBox="1">
            <a:spLocks noChangeArrowheads="1"/>
          </p:cNvSpPr>
          <p:nvPr/>
        </p:nvSpPr>
        <p:spPr bwMode="auto">
          <a:xfrm>
            <a:off x="976313" y="6477000"/>
            <a:ext cx="7662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0000FF"/>
                </a:solidFill>
                <a:latin typeface="Verdana" pitchFamily="34" charset="0"/>
              </a:rPr>
              <a:t>……..exporting to about 40 countries and many more customers around the world……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607715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Research &amp; Development Centre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7" name="Picture 2" descr="C:\Users\ITS\Desktop\R&amp;D\20160406_141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524000"/>
            <a:ext cx="6477000" cy="362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73100" y="5257800"/>
            <a:ext cx="3898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600" b="1" dirty="0" smtClean="0">
                <a:latin typeface="+mn-lt"/>
              </a:rPr>
              <a:t>Vasudha Pharma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600" b="1" dirty="0" smtClean="0">
                <a:latin typeface="+mn-lt"/>
              </a:rPr>
              <a:t>Ramky Commercial Hub,  Road No. 13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600" b="1" dirty="0" smtClean="0">
                <a:latin typeface="+mn-lt"/>
              </a:rPr>
              <a:t>Jawaharlal  Nehru  Pharma  City</a:t>
            </a:r>
            <a:endParaRPr lang="en-US" sz="16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600" b="1" dirty="0" smtClean="0">
                <a:latin typeface="+mn-lt"/>
              </a:rPr>
              <a:t>Parawada,  Visakhapatnam - 531 019</a:t>
            </a:r>
            <a:endParaRPr lang="en-US" sz="16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sz="1600" b="1" dirty="0" smtClean="0">
                <a:latin typeface="+mn-lt"/>
              </a:rPr>
              <a:t>Andhra Pradesh.,  India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7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60771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R &amp; D  objectives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1751618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I</a:t>
            </a:r>
            <a:r>
              <a:rPr lang="en-US" altLang="en-US" sz="1600" b="1" dirty="0">
                <a:solidFill>
                  <a:srgbClr val="002060"/>
                </a:solidFill>
                <a:cs typeface="Calibri" panose="020F0502020204030204" pitchFamily="34" charset="0"/>
              </a:rPr>
              <a:t>nventing  n</a:t>
            </a:r>
            <a:r>
              <a:rPr lang="en-US" sz="1600" b="1" dirty="0">
                <a:solidFill>
                  <a:srgbClr val="002060"/>
                </a:solidFill>
                <a:cs typeface="Calibri" panose="020F0502020204030204" pitchFamily="34" charset="0"/>
              </a:rPr>
              <a:t>ovel synthetic routes for better yields and quality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I</a:t>
            </a:r>
            <a:r>
              <a:rPr lang="en-US" altLang="en-US" sz="1600" b="1" dirty="0">
                <a:solidFill>
                  <a:srgbClr val="002060"/>
                </a:solidFill>
                <a:cs typeface="Calibri" panose="020F0502020204030204" pitchFamily="34" charset="0"/>
              </a:rPr>
              <a:t>nventing  new processes  to meet custom synthesis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New product development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66800" y="4114799"/>
            <a:ext cx="7164000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Innovative technology and concern towards environment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VASUDHA PHARMA CHEM LIMITED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looks forward for  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THE WORLD’S REQUIREMENT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60771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R &amp; D  activities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15240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New products development</a:t>
            </a:r>
            <a:r>
              <a:rPr lang="en-US" altLang="en-US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altLang="en-US" sz="300" b="1" dirty="0">
              <a:solidFill>
                <a:srgbClr val="00206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Process development (cost / time cycle reduction</a:t>
            </a:r>
            <a:r>
              <a:rPr lang="en-US" altLang="en-US" b="1" dirty="0" smtClean="0">
                <a:solidFill>
                  <a:srgbClr val="002060"/>
                </a:solidFill>
                <a:latin typeface="+mn-lt"/>
              </a:rPr>
              <a:t>).</a:t>
            </a:r>
            <a:endParaRPr lang="en-US" altLang="en-US" sz="300" b="1" dirty="0">
              <a:solidFill>
                <a:srgbClr val="00206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Technology transfer and Scale up</a:t>
            </a:r>
            <a:r>
              <a:rPr lang="en-US" altLang="en-US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altLang="en-US" sz="300" b="1" dirty="0">
              <a:solidFill>
                <a:srgbClr val="00206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Support in DMFs preparation for regulatory filings</a:t>
            </a:r>
            <a:r>
              <a:rPr lang="en-US" altLang="en-US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altLang="en-US" sz="300" b="1" dirty="0">
              <a:solidFill>
                <a:srgbClr val="00206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Project wise impurities isolation &amp; synthesis along with characterization reports.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09600" y="3657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D  activities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900" y="4119265"/>
            <a:ext cx="6172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Analytical support to R&amp;D.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New Analytical Methods Development.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Analytical Method Validations/Verifications.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Stability Testing.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Forced Degradations and Carryover Studies.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Support in DMFs preparation for regulatory filings.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2060"/>
                </a:solidFill>
                <a:latin typeface="+mn-lt"/>
              </a:rPr>
              <a:t>Impurities isolation by Preparative HPLC.</a:t>
            </a:r>
          </a:p>
        </p:txBody>
      </p:sp>
    </p:spTree>
    <p:extLst>
      <p:ext uri="{BB962C8B-B14F-4D97-AF65-F5344CB8AC3E}">
        <p14:creationId xmlns:p14="http://schemas.microsoft.com/office/powerpoint/2010/main" val="16290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60771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Organogram  : R &amp; 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59175" y="1830388"/>
            <a:ext cx="1658938" cy="3381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Head </a:t>
            </a:r>
            <a:r>
              <a:rPr lang="en-US" altLang="en-US" sz="1100" b="1">
                <a:solidFill>
                  <a:srgbClr val="FFFFFF"/>
                </a:solidFill>
                <a:cs typeface="Times New Roman" pitchFamily="18" charset="0"/>
              </a:rPr>
              <a:t>–</a:t>
            </a: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R&amp;D</a:t>
            </a:r>
            <a:endParaRPr lang="en-US" altLang="en-US" sz="180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03938" y="2641600"/>
            <a:ext cx="1668462" cy="3111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Manager-2</a:t>
            </a:r>
            <a:endParaRPr lang="en-US" altLang="en-US" sz="180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725" y="3481388"/>
            <a:ext cx="814388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Manager-1                                      </a:t>
            </a:r>
            <a:endParaRPr lang="en-US" altLang="en-US" sz="180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91025" y="2178050"/>
            <a:ext cx="0" cy="2968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1600200" y="2651125"/>
            <a:ext cx="1668463" cy="312738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Manager-1</a:t>
            </a:r>
            <a:endParaRPr lang="en-US" altLang="en-US" sz="18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63788" y="2459038"/>
            <a:ext cx="4633912" cy="79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2971800"/>
            <a:ext cx="9525" cy="2524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925" y="3228975"/>
            <a:ext cx="3759200" cy="190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400" y="3990975"/>
            <a:ext cx="0" cy="2825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97363" y="3248025"/>
            <a:ext cx="9525" cy="2524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98425" y="4275138"/>
            <a:ext cx="814388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992188" y="3490913"/>
            <a:ext cx="814387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Manager-2                                      </a:t>
            </a:r>
            <a:endParaRPr lang="en-US" altLang="en-US" sz="180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39863" y="4000500"/>
            <a:ext cx="0" cy="2809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39863" y="3238500"/>
            <a:ext cx="9525" cy="2524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4"/>
          <p:cNvSpPr>
            <a:spLocks noChangeArrowheads="1"/>
          </p:cNvSpPr>
          <p:nvPr/>
        </p:nvSpPr>
        <p:spPr bwMode="auto">
          <a:xfrm>
            <a:off x="1004888" y="4284663"/>
            <a:ext cx="814387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23" name="Rectangle 65"/>
          <p:cNvSpPr>
            <a:spLocks noChangeArrowheads="1"/>
          </p:cNvSpPr>
          <p:nvPr/>
        </p:nvSpPr>
        <p:spPr bwMode="auto">
          <a:xfrm>
            <a:off x="1887538" y="3490913"/>
            <a:ext cx="814387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Manager-3                                      </a:t>
            </a:r>
            <a:endParaRPr lang="en-US" altLang="en-US" sz="180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35213" y="4000500"/>
            <a:ext cx="0" cy="2809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335213" y="3238500"/>
            <a:ext cx="9525" cy="2524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1900238" y="4284663"/>
            <a:ext cx="814387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2781300" y="3490913"/>
            <a:ext cx="814388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Manager-4                                      </a:t>
            </a:r>
            <a:endParaRPr lang="en-US" altLang="en-US" sz="180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28975" y="4000500"/>
            <a:ext cx="0" cy="2825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228975" y="3238500"/>
            <a:ext cx="9525" cy="2524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2"/>
          <p:cNvSpPr>
            <a:spLocks noChangeArrowheads="1"/>
          </p:cNvSpPr>
          <p:nvPr/>
        </p:nvSpPr>
        <p:spPr bwMode="auto">
          <a:xfrm>
            <a:off x="2794000" y="4284663"/>
            <a:ext cx="814388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3689350" y="3481388"/>
            <a:ext cx="814388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Manager-5                                      </a:t>
            </a:r>
            <a:endParaRPr lang="en-US" altLang="en-US" sz="180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137025" y="3990975"/>
            <a:ext cx="0" cy="2825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3702050" y="4275138"/>
            <a:ext cx="814388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4811713" y="3470275"/>
            <a:ext cx="814387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Manager-6                                      </a:t>
            </a:r>
            <a:endParaRPr lang="en-US" altLang="en-US" sz="180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37375" y="2960688"/>
            <a:ext cx="9525" cy="2524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18100" y="3217863"/>
            <a:ext cx="3263900" cy="158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59388" y="3979863"/>
            <a:ext cx="0" cy="2809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108575" y="3217863"/>
            <a:ext cx="9525" cy="2524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372475" y="3236913"/>
            <a:ext cx="9525" cy="2524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3"/>
          <p:cNvSpPr>
            <a:spLocks noChangeArrowheads="1"/>
          </p:cNvSpPr>
          <p:nvPr/>
        </p:nvSpPr>
        <p:spPr bwMode="auto">
          <a:xfrm>
            <a:off x="4824413" y="4264025"/>
            <a:ext cx="814387" cy="668338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41" name="Rectangle 84"/>
          <p:cNvSpPr>
            <a:spLocks noChangeArrowheads="1"/>
          </p:cNvSpPr>
          <p:nvPr/>
        </p:nvSpPr>
        <p:spPr bwMode="auto">
          <a:xfrm>
            <a:off x="5878513" y="3479800"/>
            <a:ext cx="814387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Manager-7                                      </a:t>
            </a:r>
            <a:endParaRPr lang="en-US" altLang="en-US" sz="180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326188" y="3987800"/>
            <a:ext cx="0" cy="2825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326188" y="3225800"/>
            <a:ext cx="9525" cy="254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87"/>
          <p:cNvSpPr>
            <a:spLocks noChangeArrowheads="1"/>
          </p:cNvSpPr>
          <p:nvPr/>
        </p:nvSpPr>
        <p:spPr bwMode="auto">
          <a:xfrm>
            <a:off x="5891213" y="4271963"/>
            <a:ext cx="814387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45" name="Rectangle 88"/>
          <p:cNvSpPr>
            <a:spLocks noChangeArrowheads="1"/>
          </p:cNvSpPr>
          <p:nvPr/>
        </p:nvSpPr>
        <p:spPr bwMode="auto">
          <a:xfrm>
            <a:off x="6945313" y="3479800"/>
            <a:ext cx="814387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 Manager-8                                      </a:t>
            </a:r>
            <a:endParaRPr lang="en-US" altLang="en-US" sz="180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392988" y="3987800"/>
            <a:ext cx="0" cy="2825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392988" y="3225800"/>
            <a:ext cx="9525" cy="254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91"/>
          <p:cNvSpPr>
            <a:spLocks noChangeArrowheads="1"/>
          </p:cNvSpPr>
          <p:nvPr/>
        </p:nvSpPr>
        <p:spPr bwMode="auto">
          <a:xfrm>
            <a:off x="6958013" y="4271963"/>
            <a:ext cx="814387" cy="6683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sp>
        <p:nvSpPr>
          <p:cNvPr id="49" name="Rectangle 96"/>
          <p:cNvSpPr>
            <a:spLocks noChangeArrowheads="1"/>
          </p:cNvSpPr>
          <p:nvPr/>
        </p:nvSpPr>
        <p:spPr bwMode="auto">
          <a:xfrm>
            <a:off x="8001000" y="3470275"/>
            <a:ext cx="914400" cy="508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Dy. Manager                                      </a:t>
            </a:r>
            <a:endParaRPr lang="en-US" altLang="en-US" sz="180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448675" y="3979863"/>
            <a:ext cx="0" cy="2809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98"/>
          <p:cNvSpPr>
            <a:spLocks noChangeArrowheads="1"/>
          </p:cNvSpPr>
          <p:nvPr/>
        </p:nvSpPr>
        <p:spPr bwMode="auto">
          <a:xfrm>
            <a:off x="8013700" y="4264025"/>
            <a:ext cx="814388" cy="668338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Exec                                      </a:t>
            </a:r>
            <a:endParaRPr lang="en-US" altLang="en-US" sz="180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362200" y="2466975"/>
            <a:ext cx="4763" cy="1714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89763" y="2466975"/>
            <a:ext cx="4762" cy="1714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33400" y="3228975"/>
            <a:ext cx="9525" cy="25241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60771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Organogram  :   AD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3462338" y="2306638"/>
            <a:ext cx="1682750" cy="350837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Manager</a:t>
            </a:r>
            <a:endParaRPr lang="en-US" altLang="en-US" sz="1800"/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452813" y="1725613"/>
            <a:ext cx="1692275" cy="322262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Head - AD</a:t>
            </a:r>
            <a:endParaRPr lang="en-US" altLang="en-US" sz="1800"/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93675" y="4202113"/>
            <a:ext cx="1177925" cy="5270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Asst.Manager -1                                      (R&amp;D Support)</a:t>
            </a:r>
            <a:endParaRPr lang="en-US" altLang="en-US" sz="1800"/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4595813" y="3187700"/>
            <a:ext cx="1443037" cy="6635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Asst.Manager-4                                      (AMVs/Regulatory studies)</a:t>
            </a:r>
            <a:endParaRPr lang="en-US" altLang="en-US" sz="1800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6124575" y="3190875"/>
            <a:ext cx="1266825" cy="6604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Asst.Manager -5                                      (AMTs / Calib )</a:t>
            </a:r>
            <a:endParaRPr lang="en-US" altLang="en-US" sz="1800"/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7562850" y="3171825"/>
            <a:ext cx="1443038" cy="6508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Asst.Manager -6                                      (Stability)</a:t>
            </a:r>
            <a:endParaRPr lang="en-US" altLang="en-US" sz="1800"/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201613" y="4987925"/>
            <a:ext cx="1009650" cy="6413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       Executives</a:t>
            </a:r>
            <a:endParaRPr lang="en-US" altLang="en-US" sz="180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2133600" y="2914650"/>
            <a:ext cx="6218238" cy="95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1435100" y="3184525"/>
            <a:ext cx="1438275" cy="5207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Dy.Manager                                      R&amp;D Support</a:t>
            </a:r>
            <a:endParaRPr lang="en-US" altLang="en-US" sz="1800"/>
          </a:p>
        </p:txBody>
      </p:sp>
      <p:cxnSp>
        <p:nvCxnSpPr>
          <p:cNvPr id="66" name="Straight Connector 65"/>
          <p:cNvCxnSpPr/>
          <p:nvPr/>
        </p:nvCxnSpPr>
        <p:spPr>
          <a:xfrm>
            <a:off x="809625" y="3952875"/>
            <a:ext cx="28908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2"/>
            <a:endCxn id="57" idx="0"/>
          </p:cNvCxnSpPr>
          <p:nvPr/>
        </p:nvCxnSpPr>
        <p:spPr>
          <a:xfrm>
            <a:off x="4298950" y="2047875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303713" y="2662238"/>
            <a:ext cx="4762" cy="258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133600" y="2909888"/>
            <a:ext cx="4763" cy="258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329238" y="2924175"/>
            <a:ext cx="4762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77038" y="2924175"/>
            <a:ext cx="4762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353425" y="2903538"/>
            <a:ext cx="4763" cy="258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133600" y="3694113"/>
            <a:ext cx="4763" cy="258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00100" y="3943350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81050" y="4737100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1565275" y="4219575"/>
            <a:ext cx="1177925" cy="5270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Asst.Manager -2                                      (R&amp;D Support)</a:t>
            </a:r>
            <a:endParaRPr lang="en-US" altLang="en-US" sz="1800"/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auto">
          <a:xfrm>
            <a:off x="1649413" y="4997450"/>
            <a:ext cx="1009650" cy="6413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       Executives</a:t>
            </a:r>
            <a:endParaRPr lang="en-US" altLang="en-US" sz="180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247900" y="3952875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228850" y="4746625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53"/>
          <p:cNvSpPr>
            <a:spLocks noChangeArrowheads="1"/>
          </p:cNvSpPr>
          <p:nvPr/>
        </p:nvSpPr>
        <p:spPr bwMode="auto">
          <a:xfrm>
            <a:off x="3013075" y="4219575"/>
            <a:ext cx="1177925" cy="5270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Asst.Manager -3                                      (R&amp;D Support)</a:t>
            </a:r>
            <a:endParaRPr lang="en-US" altLang="en-US" sz="1800"/>
          </a:p>
        </p:txBody>
      </p:sp>
      <p:sp>
        <p:nvSpPr>
          <p:cNvPr id="81" name="Rectangle 54"/>
          <p:cNvSpPr>
            <a:spLocks noChangeArrowheads="1"/>
          </p:cNvSpPr>
          <p:nvPr/>
        </p:nvSpPr>
        <p:spPr bwMode="auto">
          <a:xfrm>
            <a:off x="3097213" y="4997450"/>
            <a:ext cx="1009650" cy="6413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       Executives</a:t>
            </a:r>
            <a:endParaRPr lang="en-US" altLang="en-US" sz="180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705225" y="3952875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76650" y="4746625"/>
            <a:ext cx="4763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62"/>
          <p:cNvSpPr>
            <a:spLocks noChangeArrowheads="1"/>
          </p:cNvSpPr>
          <p:nvPr/>
        </p:nvSpPr>
        <p:spPr bwMode="auto">
          <a:xfrm>
            <a:off x="4813300" y="4114800"/>
            <a:ext cx="1008063" cy="6413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       Executives</a:t>
            </a:r>
            <a:endParaRPr lang="en-US" altLang="en-US" sz="180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329238" y="3854450"/>
            <a:ext cx="4762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64"/>
          <p:cNvSpPr>
            <a:spLocks noChangeArrowheads="1"/>
          </p:cNvSpPr>
          <p:nvPr/>
        </p:nvSpPr>
        <p:spPr bwMode="auto">
          <a:xfrm>
            <a:off x="6253163" y="4090988"/>
            <a:ext cx="1009650" cy="6413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       Executives</a:t>
            </a:r>
            <a:endParaRPr lang="en-US" altLang="en-US" sz="180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769100" y="3830638"/>
            <a:ext cx="4763" cy="258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66"/>
          <p:cNvSpPr>
            <a:spLocks noChangeArrowheads="1"/>
          </p:cNvSpPr>
          <p:nvPr/>
        </p:nvSpPr>
        <p:spPr bwMode="auto">
          <a:xfrm>
            <a:off x="7696200" y="4060825"/>
            <a:ext cx="1009650" cy="6413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Jr.Mgr / Sr.Exec /        Executives</a:t>
            </a:r>
            <a:endParaRPr lang="en-US" altLang="en-US" sz="180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8212138" y="3800475"/>
            <a:ext cx="4762" cy="258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607715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Employee strength:  R &amp; D  and  AD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9310"/>
              </p:ext>
            </p:extLst>
          </p:nvPr>
        </p:nvGraphicFramePr>
        <p:xfrm>
          <a:off x="685800" y="1600200"/>
          <a:ext cx="7772400" cy="342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719"/>
                <a:gridCol w="1189653"/>
                <a:gridCol w="1069430"/>
                <a:gridCol w="2261598"/>
              </a:tblGrid>
              <a:tr h="898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Full-time (Number)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Part-time (Number)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Recruitment of R&amp;D manpower in next three years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701390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9075" algn="l"/>
                        </a:tabLst>
                      </a:pP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Doctorate Degree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(10)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Master’s </a:t>
                      </a: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</a:t>
                      </a: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(120)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Graduates/Engineering</a:t>
                      </a:r>
                      <a:r>
                        <a:rPr lang="en-US" sz="1200" kern="1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Graduates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</a:t>
                      </a:r>
                      <a:r>
                        <a:rPr lang="en-US" sz="1200" b="1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133)</a:t>
                      </a:r>
                      <a:endParaRPr lang="en-US" sz="1200" b="1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457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List of equipment  :  R &amp; 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26969"/>
              </p:ext>
            </p:extLst>
          </p:nvPr>
        </p:nvGraphicFramePr>
        <p:xfrm>
          <a:off x="1638300" y="1371600"/>
          <a:ext cx="5867400" cy="4992102"/>
        </p:xfrm>
        <a:graphic>
          <a:graphicData uri="http://schemas.openxmlformats.org/drawingml/2006/table">
            <a:tbl>
              <a:tblPr firstRow="1" firstCol="1" bandRow="1"/>
              <a:tblGrid>
                <a:gridCol w="664366"/>
                <a:gridCol w="2062488"/>
                <a:gridCol w="1380326"/>
                <a:gridCol w="176022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S.No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Name  of  equipment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Qty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Remarks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6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Fuming Hoods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Rota vapors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Vacuum pumps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Vacuum tray driers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Tray driers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Auto clave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ce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maker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Weighing Balance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Mechanical stirrers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Water bath (Mantels)</a:t>
                      </a:r>
                      <a:endParaRPr lang="en-IN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100">
                        <a:effectLst/>
                        <a:latin typeface="Calibri"/>
                      </a:endParaRPr>
                    </a:p>
                  </a:txBody>
                  <a:tcPr marL="68584" marR="68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100">
                        <a:effectLst/>
                        <a:latin typeface="Calibri"/>
                      </a:endParaRPr>
                    </a:p>
                  </a:txBody>
                  <a:tcPr marL="68584" marR="68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100" dirty="0">
                        <a:effectLst/>
                        <a:latin typeface="Calibri"/>
                      </a:endParaRPr>
                    </a:p>
                  </a:txBody>
                  <a:tcPr marL="68584" marR="68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1100" dirty="0">
                        <a:effectLst/>
                        <a:latin typeface="Calibri"/>
                      </a:endParaRPr>
                    </a:p>
                  </a:txBody>
                  <a:tcPr marL="68584" marR="6858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1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457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List of equipment  :  AD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51784"/>
              </p:ext>
            </p:extLst>
          </p:nvPr>
        </p:nvGraphicFramePr>
        <p:xfrm>
          <a:off x="1219199" y="967858"/>
          <a:ext cx="6705602" cy="6010818"/>
        </p:xfrm>
        <a:graphic>
          <a:graphicData uri="http://schemas.openxmlformats.org/drawingml/2006/table">
            <a:tbl>
              <a:tblPr firstRow="1" firstCol="1" bandRow="1"/>
              <a:tblGrid>
                <a:gridCol w="562406"/>
                <a:gridCol w="2768764"/>
                <a:gridCol w="1496717"/>
                <a:gridCol w="1877715"/>
              </a:tblGrid>
              <a:tr h="503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S.No</a:t>
                      </a:r>
                      <a:endParaRPr lang="en-IN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Name  of  equipment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Qty in No’s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Remarks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3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HPLCs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Prep LC / Flash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chromatography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GCs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HSGCs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UV Vis Spectrophotometer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FTIR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to be received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Stability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chambers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Photo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stb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chamber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Analytical balances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KF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Titrators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to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MR apparatus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Potentiometer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pH meter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Ovens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UV Cabinet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 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Muffle furnace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 received.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Fuming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Hood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8472" marR="48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800" dirty="0">
                        <a:effectLst/>
                        <a:latin typeface="Calibri"/>
                      </a:endParaRPr>
                    </a:p>
                  </a:txBody>
                  <a:tcPr marL="48472" marR="48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800">
                        <a:effectLst/>
                        <a:latin typeface="Calibri"/>
                      </a:endParaRPr>
                    </a:p>
                  </a:txBody>
                  <a:tcPr marL="48472" marR="48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800" dirty="0">
                        <a:effectLst/>
                        <a:latin typeface="Calibri"/>
                      </a:endParaRPr>
                    </a:p>
                  </a:txBody>
                  <a:tcPr marL="48472" marR="48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N" sz="800" dirty="0">
                        <a:effectLst/>
                        <a:latin typeface="Calibri"/>
                      </a:endParaRPr>
                    </a:p>
                  </a:txBody>
                  <a:tcPr marL="48472" marR="484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457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Layout :  R &amp; 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1"/>
            <a:ext cx="4267199" cy="54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9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899592" y="1556792"/>
            <a:ext cx="7696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A Public Limited company established in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1994 - 95 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(closely held)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Commenced commercial production in the year  1996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- 97</a:t>
            </a:r>
            <a:endParaRPr lang="en-US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Registered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office  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Vasudha Pharma </a:t>
            </a:r>
            <a:r>
              <a:rPr lang="en-US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Chem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Limited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                                            78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A, </a:t>
            </a:r>
            <a:r>
              <a:rPr lang="en-US" b="1" dirty="0" err="1">
                <a:latin typeface="+mn-lt"/>
                <a:ea typeface="Arial Unicode MS" pitchFamily="34" charset="-128"/>
                <a:cs typeface="Arial Unicode MS" pitchFamily="34" charset="-128"/>
              </a:rPr>
              <a:t>Vengalrao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Nagar, 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latin typeface="+mn-lt"/>
              </a:rPr>
              <a:t>		</a:t>
            </a:r>
            <a:r>
              <a:rPr lang="en-US" b="1" dirty="0" smtClean="0">
                <a:latin typeface="+mn-lt"/>
              </a:rPr>
              <a:t>                  Hyderabad  </a:t>
            </a:r>
            <a:r>
              <a:rPr lang="en-US" b="1" dirty="0">
                <a:latin typeface="+mn-lt"/>
              </a:rPr>
              <a:t>500038, </a:t>
            </a:r>
            <a:r>
              <a:rPr lang="en-US" b="1" dirty="0" smtClean="0">
                <a:latin typeface="+mn-lt"/>
              </a:rPr>
              <a:t>Telangana State, India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Tel        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: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0091- 40- 4476 3666 / 2371 1717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Fax       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: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0091- 40- 4476 3636 / 2381 1576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Email    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: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vasudha@vasudhapharma.com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Website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: </a:t>
            </a: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	www.vasudhapharma.com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91487" y="76438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457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Layout :  AD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9" y="948916"/>
            <a:ext cx="7010400" cy="497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609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Total Area of R&amp;D Centre: 11043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sq.ft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373487" y="449773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Chemistry Capabilities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335674"/>
            <a:ext cx="441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+mn-lt"/>
              </a:rPr>
              <a:t>Amidation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Addition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N-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Alkylations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Bromination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002060"/>
                </a:solidFill>
                <a:latin typeface="+mn-lt"/>
              </a:rPr>
              <a:t>  Column 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Chromatography for 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</a:rPr>
              <a:t>             </a:t>
            </a:r>
          </a:p>
          <a:p>
            <a:r>
              <a:rPr lang="en-US" altLang="en-US" sz="2000" b="1" smtClean="0">
                <a:solidFill>
                  <a:srgbClr val="002060"/>
                </a:solidFill>
                <a:latin typeface="+mn-lt"/>
              </a:rPr>
              <a:t>        multi-gram 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purifications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Chlorination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Condensation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Cyclization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De-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carboxylations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Diazotization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Elimination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Esterifation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Epoxidation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Grignard reactions</a:t>
            </a:r>
            <a:endParaRPr lang="en-US" sz="2000" b="1" dirty="0">
              <a:latin typeface="+mn-lt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895600" cy="22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5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4572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Chemistry Capabilities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424451"/>
            <a:ext cx="4800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</a:rPr>
              <a:t>Hydrolysis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Hydrogenation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Hoff-man rearrangement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Low temperature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Cryogenic reactions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Protection &amp; de-protection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Oxidations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Reductions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Resolution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+mn-lt"/>
              </a:rPr>
              <a:t>Racemizations</a:t>
            </a: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Salt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Stereo selective and Chiral resolutions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2060"/>
                </a:solidFill>
                <a:latin typeface="+mn-lt"/>
              </a:rPr>
              <a:t>  Wittig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Cyanation</a:t>
            </a:r>
            <a:endParaRPr lang="en-US" alt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 Suzuki / Buchwald couplings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002060"/>
                </a:solidFill>
              </a:rPr>
              <a:t>  Peptide couplings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  And all general reactions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94" y="1143000"/>
            <a:ext cx="2758225" cy="20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94" y="3505200"/>
            <a:ext cx="2743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57200" y="4572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Analytical Capabilities</a:t>
            </a:r>
            <a:endParaRPr lang="en-US" altLang="en-US" sz="24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37110"/>
            <a:ext cx="2653937" cy="24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1179"/>
            <a:ext cx="2628900" cy="17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37" y="4038600"/>
            <a:ext cx="2628900" cy="240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372" y="1143000"/>
            <a:ext cx="5316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smtClean="0">
                <a:solidFill>
                  <a:srgbClr val="002060"/>
                </a:solidFill>
              </a:rPr>
              <a:t>New </a:t>
            </a:r>
            <a:r>
              <a:rPr lang="en-US" altLang="en-US" sz="1600" b="1" dirty="0">
                <a:solidFill>
                  <a:srgbClr val="002060"/>
                </a:solidFill>
              </a:rPr>
              <a:t>Analytical Methods Development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Analytical Method Validations/Verifications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Stability Testing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Forced Degradations and Carryover Studies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Support in DMFs preparation for regulatory filings</a:t>
            </a:r>
            <a:r>
              <a:rPr lang="en-US" altLang="en-US" sz="16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rgbClr val="00206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2060"/>
                </a:solidFill>
              </a:rPr>
              <a:t>Impurities isolation by Preparative HPLC.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64" y="4740497"/>
            <a:ext cx="2653936" cy="17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ChangeArrowheads="1"/>
          </p:cNvSpPr>
          <p:nvPr/>
        </p:nvSpPr>
        <p:spPr bwMode="auto">
          <a:xfrm>
            <a:off x="381000" y="16764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en-US" sz="2400" b="1" dirty="0">
              <a:solidFill>
                <a:srgbClr val="CC33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en-US" sz="2400" b="1" dirty="0">
                <a:solidFill>
                  <a:srgbClr val="000066"/>
                </a:solidFill>
                <a:latin typeface="Calibri" pitchFamily="34" charset="0"/>
              </a:rPr>
              <a:t>Vasudha  Foundation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2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600" b="1" dirty="0">
                <a:solidFill>
                  <a:srgbClr val="000066"/>
                </a:solidFill>
                <a:latin typeface="Calibri" pitchFamily="34" charset="0"/>
              </a:rPr>
              <a:t>a charity organization, promoted in 2002 by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en-US" sz="800" dirty="0">
              <a:solidFill>
                <a:srgbClr val="000066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0066CC"/>
                </a:solidFill>
                <a:latin typeface="Calibri" pitchFamily="34" charset="0"/>
              </a:rPr>
              <a:t>    </a:t>
            </a:r>
            <a:r>
              <a:rPr lang="en-US" altLang="en-US" sz="2400" b="1" dirty="0">
                <a:solidFill>
                  <a:srgbClr val="000066"/>
                </a:solidFill>
                <a:latin typeface="Calibri" pitchFamily="34" charset="0"/>
              </a:rPr>
              <a:t>Mr. </a:t>
            </a:r>
            <a:r>
              <a:rPr lang="en-US" altLang="en-US" sz="2400" b="1" dirty="0" err="1">
                <a:solidFill>
                  <a:srgbClr val="000066"/>
                </a:solidFill>
                <a:latin typeface="Calibri" pitchFamily="34" charset="0"/>
              </a:rPr>
              <a:t>Mantena</a:t>
            </a:r>
            <a:r>
              <a:rPr lang="en-US" altLang="en-US" sz="24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Calibri" pitchFamily="34" charset="0"/>
              </a:rPr>
              <a:t>Venkata</a:t>
            </a:r>
            <a:r>
              <a:rPr lang="en-US" altLang="en-US" sz="2400" b="1" dirty="0">
                <a:solidFill>
                  <a:srgbClr val="000066"/>
                </a:solidFill>
                <a:latin typeface="Calibri" pitchFamily="34" charset="0"/>
              </a:rPr>
              <a:t> Rama Raju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en-US" sz="800" dirty="0">
              <a:solidFill>
                <a:srgbClr val="000066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66CC"/>
                </a:solidFill>
                <a:latin typeface="Calibri" pitchFamily="34" charset="0"/>
              </a:rPr>
              <a:t>    </a:t>
            </a:r>
            <a:r>
              <a:rPr lang="en-US" altLang="en-US" sz="1600" b="1" dirty="0">
                <a:solidFill>
                  <a:srgbClr val="000066"/>
                </a:solidFill>
                <a:latin typeface="Calibri" pitchFamily="34" charset="0"/>
              </a:rPr>
              <a:t>his family members and friends,    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0066"/>
                </a:solidFill>
                <a:latin typeface="Calibri" pitchFamily="34" charset="0"/>
              </a:rPr>
              <a:t>   focusing on social </a:t>
            </a:r>
            <a:r>
              <a:rPr lang="en-US" altLang="en-US" sz="1600" b="1" dirty="0" smtClean="0">
                <a:solidFill>
                  <a:srgbClr val="000066"/>
                </a:solidFill>
                <a:latin typeface="Calibri" pitchFamily="34" charset="0"/>
              </a:rPr>
              <a:t> welfare activities </a:t>
            </a:r>
            <a:endParaRPr lang="en-US" altLang="en-US" sz="1600" b="1" dirty="0">
              <a:solidFill>
                <a:srgbClr val="000066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 b="1" dirty="0">
                <a:solidFill>
                  <a:srgbClr val="000066"/>
                </a:solidFill>
                <a:latin typeface="Calibri" pitchFamily="34" charset="0"/>
              </a:rPr>
              <a:t>         to uplift the underprivileged people.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altLang="en-US" sz="16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Vasudha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39" descr="C:\Users\varma\AppData\Local\Microsoft\Windows\Temporary Internet Files\Content.Outlook\TA5MC4PX\MD's phot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ChangeArrowheads="1"/>
          </p:cNvSpPr>
          <p:nvPr/>
        </p:nvSpPr>
        <p:spPr bwMode="auto">
          <a:xfrm>
            <a:off x="228600" y="9906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itchFamily="34" charset="0"/>
              </a:rPr>
              <a:t>Carries out its services through </a:t>
            </a:r>
            <a:r>
              <a:rPr lang="en-US" altLang="en-US" b="1" dirty="0" smtClean="0">
                <a:solidFill>
                  <a:srgbClr val="000066"/>
                </a:solidFill>
                <a:latin typeface="Calibri" pitchFamily="34" charset="0"/>
              </a:rPr>
              <a:t>the following </a:t>
            </a:r>
            <a:r>
              <a:rPr lang="en-US" altLang="en-US" b="1" dirty="0" err="1" smtClean="0">
                <a:solidFill>
                  <a:srgbClr val="000066"/>
                </a:solidFill>
                <a:latin typeface="Calibri" pitchFamily="34" charset="0"/>
              </a:rPr>
              <a:t>programmes</a:t>
            </a:r>
            <a:endParaRPr lang="en-US" altLang="en-US" b="1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b="1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altLang="en-US" sz="1600" b="1" dirty="0" err="1">
                <a:solidFill>
                  <a:srgbClr val="C00000"/>
                </a:solidFill>
                <a:latin typeface="Calibri" pitchFamily="34" charset="0"/>
              </a:rPr>
              <a:t>Akshara</a:t>
            </a:r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(Education)</a:t>
            </a:r>
            <a:r>
              <a:rPr lang="en-US" altLang="en-US" sz="16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1600" dirty="0" smtClean="0">
                <a:solidFill>
                  <a:srgbClr val="000066"/>
                </a:solidFill>
                <a:latin typeface="Calibri" pitchFamily="34" charset="0"/>
              </a:rPr>
              <a:t>:  </a:t>
            </a:r>
            <a:endParaRPr lang="en-US" altLang="en-US" sz="16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400" dirty="0" err="1">
                <a:solidFill>
                  <a:srgbClr val="000066"/>
                </a:solidFill>
                <a:latin typeface="Calibri" pitchFamily="34" charset="0"/>
              </a:rPr>
              <a:t>Programme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designed to extend helping hand to poor students </a:t>
            </a:r>
            <a:r>
              <a:rPr lang="en-US" altLang="en-US" sz="1400" dirty="0" err="1" smtClean="0">
                <a:solidFill>
                  <a:srgbClr val="000066"/>
                </a:solidFill>
                <a:latin typeface="Calibri" pitchFamily="34" charset="0"/>
              </a:rPr>
              <a:t>persuing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higher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 education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like engineering, medicine,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post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graduate courses </a:t>
            </a:r>
            <a:r>
              <a:rPr lang="en-US" altLang="en-US" sz="1400" dirty="0" err="1">
                <a:solidFill>
                  <a:srgbClr val="000066"/>
                </a:solidFill>
                <a:latin typeface="Calibri" pitchFamily="34" charset="0"/>
              </a:rPr>
              <a:t>etc</a:t>
            </a: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6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600" b="1" dirty="0" err="1">
                <a:solidFill>
                  <a:srgbClr val="C00000"/>
                </a:solidFill>
                <a:latin typeface="Calibri" pitchFamily="34" charset="0"/>
              </a:rPr>
              <a:t>Aarogya</a:t>
            </a:r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 (Health)</a:t>
            </a:r>
            <a:r>
              <a:rPr lang="en-US" altLang="en-US" sz="16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alibri" pitchFamily="34" charset="0"/>
              </a:rPr>
              <a:t>: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400" dirty="0" err="1">
                <a:solidFill>
                  <a:srgbClr val="000066"/>
                </a:solidFill>
                <a:latin typeface="Calibri" pitchFamily="34" charset="0"/>
              </a:rPr>
              <a:t>Programme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designed to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provide financial assistance for medical treatment to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the poor and needy.</a:t>
            </a: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600" b="1" dirty="0" err="1">
                <a:solidFill>
                  <a:srgbClr val="C00000"/>
                </a:solidFill>
                <a:latin typeface="Calibri" pitchFamily="34" charset="0"/>
              </a:rPr>
              <a:t>Aashraya</a:t>
            </a:r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1400" b="1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Shelter)</a:t>
            </a:r>
            <a:r>
              <a:rPr lang="en-US" altLang="en-US" sz="1600" dirty="0" smtClean="0">
                <a:solidFill>
                  <a:srgbClr val="C00000"/>
                </a:solidFill>
                <a:latin typeface="Calibri" pitchFamily="34" charset="0"/>
              </a:rPr>
              <a:t> :  </a:t>
            </a:r>
            <a:endParaRPr lang="en-US" altLang="en-US" sz="16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400" dirty="0" err="1">
                <a:solidFill>
                  <a:srgbClr val="000066"/>
                </a:solidFill>
                <a:latin typeface="Calibri" pitchFamily="34" charset="0"/>
              </a:rPr>
              <a:t>Programme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designed to address the problems faced by the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senior citizens and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taking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care of  them during their sacred phase of </a:t>
            </a:r>
            <a:r>
              <a:rPr lang="en-US" altLang="en-US" sz="1400" dirty="0" err="1" smtClean="0">
                <a:solidFill>
                  <a:srgbClr val="000066"/>
                </a:solidFill>
                <a:latin typeface="Calibri" pitchFamily="34" charset="0"/>
              </a:rPr>
              <a:t>Vruddhapya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life.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600" b="1" dirty="0" err="1">
                <a:solidFill>
                  <a:srgbClr val="C00000"/>
                </a:solidFill>
                <a:latin typeface="Calibri" pitchFamily="34" charset="0"/>
              </a:rPr>
              <a:t>Aadarana</a:t>
            </a:r>
            <a:r>
              <a:rPr lang="en-US" altLang="en-US" sz="1400" b="1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altLang="en-US" sz="1600" b="1" smtClean="0">
                <a:solidFill>
                  <a:srgbClr val="C00000"/>
                </a:solidFill>
                <a:latin typeface="Calibri" pitchFamily="34" charset="0"/>
              </a:rPr>
              <a:t>(Care 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and Rehabilitation)</a:t>
            </a:r>
            <a:r>
              <a:rPr lang="en-US" altLang="en-US" sz="16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Calibri" pitchFamily="34" charset="0"/>
              </a:rPr>
              <a:t>: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400" dirty="0" err="1">
                <a:solidFill>
                  <a:srgbClr val="000066"/>
                </a:solidFill>
                <a:latin typeface="Calibri" pitchFamily="34" charset="0"/>
              </a:rPr>
              <a:t>Programme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designed to enable  physically and mentally disabled people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to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face </a:t>
            </a:r>
            <a:endParaRPr lang="en-US" altLang="en-US" sz="1400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the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challenges in life and join the growth of the nation.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400" dirty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600" b="1" dirty="0" err="1">
                <a:solidFill>
                  <a:srgbClr val="C00000"/>
                </a:solidFill>
                <a:latin typeface="Calibri" pitchFamily="34" charset="0"/>
              </a:rPr>
              <a:t>Akshaya</a:t>
            </a:r>
            <a:r>
              <a:rPr lang="en-US" altLang="en-US" sz="1400" b="1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altLang="en-US" sz="1600" b="1" dirty="0" smtClean="0">
                <a:solidFill>
                  <a:srgbClr val="C00000"/>
                </a:solidFill>
                <a:latin typeface="Calibri" pitchFamily="34" charset="0"/>
              </a:rPr>
              <a:t>(Relief during natural calamities) </a:t>
            </a:r>
            <a:r>
              <a:rPr lang="en-US" altLang="en-US" sz="1600" dirty="0" smtClean="0">
                <a:solidFill>
                  <a:srgbClr val="C00000"/>
                </a:solidFill>
                <a:latin typeface="Calibri" pitchFamily="34" charset="0"/>
              </a:rPr>
              <a:t>:   </a:t>
            </a:r>
            <a:endParaRPr lang="en-US" altLang="en-US" sz="16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altLang="en-US" sz="1400" dirty="0" err="1">
                <a:solidFill>
                  <a:srgbClr val="000066"/>
                </a:solidFill>
                <a:latin typeface="Calibri" pitchFamily="34" charset="0"/>
              </a:rPr>
              <a:t>Programme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designed to stand forefront to  extend helping hand to the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people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who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are in crisis at the time of natural calamities and helping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them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to revert  </a:t>
            </a:r>
            <a:endParaRPr lang="en-US" altLang="en-US" sz="1400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1400" dirty="0" smtClean="0">
                <a:solidFill>
                  <a:srgbClr val="000066"/>
                </a:solidFill>
                <a:latin typeface="Calibri" pitchFamily="34" charset="0"/>
              </a:rPr>
              <a:t> back </a:t>
            </a:r>
            <a:r>
              <a:rPr lang="en-US" altLang="en-US" sz="1400" dirty="0">
                <a:solidFill>
                  <a:srgbClr val="000066"/>
                </a:solidFill>
                <a:latin typeface="Calibri" pitchFamily="34" charset="0"/>
              </a:rPr>
              <a:t>to their normal life.	</a:t>
            </a:r>
          </a:p>
        </p:txBody>
      </p:sp>
      <p:pic>
        <p:nvPicPr>
          <p:cNvPr id="60420" name="Picture 10" descr="Phot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219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pic>
        <p:nvPicPr>
          <p:cNvPr id="60421" name="Picture 11" descr="IMG_0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57600"/>
            <a:ext cx="16764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pic>
        <p:nvPicPr>
          <p:cNvPr id="60422" name="Picture 12" descr="IMG_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381000" y="381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Vasudha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9530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7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762000" y="990600"/>
            <a:ext cx="6248400" cy="39395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alibri" pitchFamily="34" charset="0"/>
              </a:rPr>
              <a:t> </a:t>
            </a:r>
            <a:r>
              <a:rPr lang="en-US" altLang="en-US" sz="2000" dirty="0" smtClean="0">
                <a:latin typeface="Calibri" pitchFamily="34" charset="0"/>
              </a:rPr>
              <a:t>                           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itchFamily="34" charset="0"/>
              </a:rPr>
              <a:t>Services</a:t>
            </a:r>
            <a:r>
              <a:rPr lang="en-US" altLang="en-US" sz="2000" b="1" dirty="0">
                <a:solidFill>
                  <a:srgbClr val="000066"/>
                </a:solidFill>
                <a:latin typeface="Calibri" pitchFamily="34" charset="0"/>
              </a:rPr>
              <a:t>, through its </a:t>
            </a:r>
            <a:r>
              <a:rPr lang="en-US" altLang="en-US" sz="2000" b="1" dirty="0" err="1">
                <a:solidFill>
                  <a:srgbClr val="000066"/>
                </a:solidFill>
                <a:latin typeface="Calibri" pitchFamily="34" charset="0"/>
              </a:rPr>
              <a:t>programmes</a:t>
            </a:r>
            <a:r>
              <a:rPr lang="en-US" altLang="en-US" sz="20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altLang="en-US" sz="2000" b="1" dirty="0" smtClean="0">
                <a:solidFill>
                  <a:srgbClr val="000066"/>
                </a:solidFill>
                <a:latin typeface="Calibri" pitchFamily="34" charset="0"/>
              </a:rPr>
              <a:t>include</a:t>
            </a:r>
          </a:p>
          <a:p>
            <a:endParaRPr lang="en-US" altLang="en-US" sz="20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endParaRPr lang="en-US" altLang="en-US" sz="1600" b="1" dirty="0">
              <a:solidFill>
                <a:srgbClr val="000066"/>
              </a:solidFill>
              <a:latin typeface="Verdana" pitchFamily="34" charset="0"/>
            </a:endParaRPr>
          </a:p>
          <a:p>
            <a:endParaRPr lang="en-US" altLang="en-US" sz="12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buClr>
                <a:srgbClr val="CC3300"/>
              </a:buClr>
            </a:pPr>
            <a:r>
              <a:rPr lang="en-US" altLang="en-US" sz="1200" dirty="0">
                <a:solidFill>
                  <a:srgbClr val="000066"/>
                </a:solidFill>
                <a:latin typeface="Verdana" pitchFamily="34" charset="0"/>
              </a:rPr>
              <a:t>                                * </a:t>
            </a:r>
            <a:r>
              <a:rPr lang="en-US" altLang="en-US" sz="1200" dirty="0" smtClean="0">
                <a:solidFill>
                  <a:srgbClr val="000066"/>
                </a:solidFill>
                <a:latin typeface="Verdana" pitchFamily="34" charset="0"/>
              </a:rPr>
              <a:t>D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istribution 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of note books to the school children</a:t>
            </a:r>
          </a:p>
          <a:p>
            <a:pPr>
              <a:buClr>
                <a:srgbClr val="CC3300"/>
              </a:buClr>
            </a:pPr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buClr>
                <a:srgbClr val="CC3300"/>
              </a:buClr>
            </a:pP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                           </a:t>
            </a:r>
            <a:r>
              <a:rPr lang="en-US" altLang="en-US" sz="800" dirty="0">
                <a:solidFill>
                  <a:srgbClr val="000066"/>
                </a:solidFill>
                <a:latin typeface="Verdana" pitchFamily="34" charset="0"/>
              </a:rPr>
              <a:t>         </a:t>
            </a:r>
            <a:r>
              <a:rPr lang="en-US" altLang="en-US" sz="1200" dirty="0">
                <a:solidFill>
                  <a:srgbClr val="000066"/>
                </a:solidFill>
                <a:latin typeface="Verdana" pitchFamily="34" charset="0"/>
              </a:rPr>
              <a:t>* </a:t>
            </a:r>
            <a:r>
              <a:rPr lang="en-US" altLang="en-US" sz="1200" dirty="0" smtClean="0">
                <a:solidFill>
                  <a:srgbClr val="000066"/>
                </a:solidFill>
                <a:latin typeface="Verdana" pitchFamily="34" charset="0"/>
              </a:rPr>
              <a:t>D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istribution 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of food grains and clothes to the poor people</a:t>
            </a:r>
          </a:p>
          <a:p>
            <a:pPr>
              <a:buClr>
                <a:srgbClr val="CC3300"/>
              </a:buClr>
            </a:pPr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buClr>
                <a:srgbClr val="CC3300"/>
              </a:buClr>
            </a:pP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en-US" altLang="en-US" sz="800" dirty="0">
                <a:solidFill>
                  <a:srgbClr val="000066"/>
                </a:solidFill>
                <a:latin typeface="Verdana" pitchFamily="34" charset="0"/>
              </a:rPr>
              <a:t>                                  </a:t>
            </a:r>
            <a:r>
              <a:rPr lang="en-US" altLang="en-US" sz="1200" dirty="0">
                <a:solidFill>
                  <a:srgbClr val="000066"/>
                </a:solidFill>
                <a:latin typeface="Verdana" pitchFamily="34" charset="0"/>
              </a:rPr>
              <a:t>   </a:t>
            </a:r>
            <a:r>
              <a:rPr lang="en-US" altLang="en-US" sz="800" dirty="0">
                <a:solidFill>
                  <a:srgbClr val="000066"/>
                </a:solidFill>
                <a:latin typeface="Verdana" pitchFamily="34" charset="0"/>
              </a:rPr>
              <a:t>      </a:t>
            </a:r>
            <a:r>
              <a:rPr lang="en-US" altLang="en-US" sz="1200" dirty="0">
                <a:solidFill>
                  <a:srgbClr val="000066"/>
                </a:solidFill>
                <a:latin typeface="Verdana" pitchFamily="34" charset="0"/>
              </a:rPr>
              <a:t>* </a:t>
            </a:r>
            <a:r>
              <a:rPr lang="en-US" altLang="en-US" sz="1200" dirty="0" smtClean="0">
                <a:solidFill>
                  <a:srgbClr val="000066"/>
                </a:solidFill>
                <a:latin typeface="Verdana" pitchFamily="34" charset="0"/>
              </a:rPr>
              <a:t>C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onducting periodic medical camps </a:t>
            </a:r>
          </a:p>
          <a:p>
            <a:pPr>
              <a:buClr>
                <a:srgbClr val="CC3300"/>
              </a:buClr>
            </a:pPr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buClr>
                <a:srgbClr val="CC3300"/>
              </a:buClr>
            </a:pP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                                  </a:t>
            </a:r>
            <a:r>
              <a:rPr lang="en-US" altLang="en-US" sz="1200" dirty="0" smtClean="0">
                <a:solidFill>
                  <a:srgbClr val="000066"/>
                </a:solidFill>
                <a:latin typeface="Verdana" pitchFamily="34" charset="0"/>
              </a:rPr>
              <a:t>* C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onducting 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special medical camps in flood affected areas</a:t>
            </a:r>
          </a:p>
          <a:p>
            <a:pPr>
              <a:buClr>
                <a:srgbClr val="CC3300"/>
              </a:buClr>
            </a:pPr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buClr>
                <a:srgbClr val="CC3300"/>
              </a:buClr>
            </a:pP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                         </a:t>
            </a:r>
            <a:r>
              <a:rPr lang="en-US" altLang="en-US" sz="800" dirty="0">
                <a:solidFill>
                  <a:srgbClr val="000066"/>
                </a:solidFill>
                <a:latin typeface="Verdana" pitchFamily="34" charset="0"/>
              </a:rPr>
              <a:t>            </a:t>
            </a:r>
            <a:r>
              <a:rPr lang="en-US" altLang="en-US" sz="1200" dirty="0">
                <a:solidFill>
                  <a:srgbClr val="000066"/>
                </a:solidFill>
                <a:latin typeface="Verdana" pitchFamily="34" charset="0"/>
              </a:rPr>
              <a:t>* </a:t>
            </a:r>
            <a:r>
              <a:rPr lang="en-US" altLang="en-US" sz="1200" dirty="0" smtClean="0">
                <a:solidFill>
                  <a:srgbClr val="000066"/>
                </a:solidFill>
                <a:latin typeface="Verdana" pitchFamily="34" charset="0"/>
              </a:rPr>
              <a:t>D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istribution 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of clothes, blankets etc to the senior citizens</a:t>
            </a:r>
          </a:p>
          <a:p>
            <a:pPr>
              <a:buClr>
                <a:srgbClr val="CC3300"/>
              </a:buClr>
            </a:pPr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buClr>
                <a:srgbClr val="CC3300"/>
              </a:buClr>
            </a:pP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                           </a:t>
            </a:r>
            <a:r>
              <a:rPr lang="en-US" altLang="en-US" sz="800" dirty="0">
                <a:solidFill>
                  <a:srgbClr val="000066"/>
                </a:solidFill>
                <a:latin typeface="Verdana" pitchFamily="34" charset="0"/>
              </a:rPr>
              <a:t>         </a:t>
            </a:r>
            <a:r>
              <a:rPr lang="en-US" altLang="en-US" sz="1200" dirty="0">
                <a:solidFill>
                  <a:srgbClr val="000066"/>
                </a:solidFill>
                <a:latin typeface="Verdana" pitchFamily="34" charset="0"/>
              </a:rPr>
              <a:t>* 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P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roviding </a:t>
            </a:r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financial assistance to the economically  </a:t>
            </a:r>
          </a:p>
          <a:p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                                     backward students for their studies </a:t>
            </a:r>
            <a:r>
              <a:rPr lang="en-US" altLang="en-US" sz="1100" dirty="0" err="1" smtClean="0">
                <a:solidFill>
                  <a:srgbClr val="000066"/>
                </a:solidFill>
                <a:latin typeface="Verdana" pitchFamily="34" charset="0"/>
              </a:rPr>
              <a:t>etc</a:t>
            </a:r>
            <a:endParaRPr lang="en-US" altLang="en-US" sz="1100" dirty="0" smtClean="0">
              <a:solidFill>
                <a:srgbClr val="000066"/>
              </a:solidFill>
              <a:latin typeface="Verdana" pitchFamily="34" charset="0"/>
            </a:endParaRPr>
          </a:p>
          <a:p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                                   </a:t>
            </a:r>
          </a:p>
          <a:p>
            <a:r>
              <a:rPr lang="en-US" altLang="en-US" sz="1100" dirty="0">
                <a:solidFill>
                  <a:srgbClr val="000066"/>
                </a:solidFill>
                <a:latin typeface="Verdana" pitchFamily="34" charset="0"/>
              </a:rPr>
              <a:t>	 like </a:t>
            </a:r>
            <a:r>
              <a:rPr lang="en-US" altLang="en-US" sz="1100" dirty="0" smtClean="0">
                <a:solidFill>
                  <a:srgbClr val="000066"/>
                </a:solidFill>
                <a:latin typeface="Verdana" pitchFamily="34" charset="0"/>
              </a:rPr>
              <a:t>s *    </a:t>
            </a:r>
          </a:p>
          <a:p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  <a:p>
            <a:endParaRPr lang="en-US" altLang="en-US" sz="11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61447" name="Picture 15" descr="IMG_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909" y="3108686"/>
            <a:ext cx="1856509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sp>
        <p:nvSpPr>
          <p:cNvPr id="61448" name="TextBox 7"/>
          <p:cNvSpPr txBox="1">
            <a:spLocks noChangeArrowheads="1"/>
          </p:cNvSpPr>
          <p:nvPr/>
        </p:nvSpPr>
        <p:spPr bwMode="auto">
          <a:xfrm>
            <a:off x="381000" y="381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Vasudha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580174"/>
            <a:ext cx="1752599" cy="13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76800"/>
            <a:ext cx="2895600" cy="16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95132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1909" y="152324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3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ChangeArrowheads="1"/>
          </p:cNvSpPr>
          <p:nvPr/>
        </p:nvSpPr>
        <p:spPr bwMode="auto">
          <a:xfrm>
            <a:off x="1447800" y="1066800"/>
            <a:ext cx="62484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200" b="1" dirty="0">
              <a:solidFill>
                <a:srgbClr val="FF3300"/>
              </a:solidFill>
              <a:latin typeface="Verdana" pitchFamily="34" charset="0"/>
            </a:endParaRPr>
          </a:p>
          <a:p>
            <a:pPr algn="just"/>
            <a:endParaRPr lang="en-US" altLang="en-US" sz="12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algn="just"/>
            <a:r>
              <a:rPr lang="en-US" altLang="en-US" sz="1200" dirty="0" smtClean="0">
                <a:solidFill>
                  <a:srgbClr val="000066"/>
                </a:solidFill>
                <a:latin typeface="Verdana" pitchFamily="34" charset="0"/>
              </a:rPr>
              <a:t>Also engaged in many other social welfare activities like setting up of RO plants for the purpose of providing clean affordable drinking water for all and </a:t>
            </a:r>
            <a:r>
              <a:rPr lang="en-US" altLang="en-US" sz="1200" dirty="0" smtClean="0">
                <a:solidFill>
                  <a:srgbClr val="002060"/>
                </a:solidFill>
                <a:latin typeface="Verdana" pitchFamily="34" charset="0"/>
              </a:rPr>
              <a:t>always shall be of assistance to needful. </a:t>
            </a:r>
          </a:p>
          <a:p>
            <a:pPr algn="just"/>
            <a:endParaRPr lang="en-US" altLang="en-US" sz="800" dirty="0">
              <a:solidFill>
                <a:srgbClr val="000066"/>
              </a:solidFill>
              <a:latin typeface="Verdana" pitchFamily="34" charset="0"/>
            </a:endParaRPr>
          </a:p>
          <a:p>
            <a:pPr algn="just"/>
            <a:endParaRPr lang="en-US" altLang="en-US" sz="1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62467" name="Rectangle 10"/>
          <p:cNvSpPr>
            <a:spLocks noChangeArrowheads="1"/>
          </p:cNvSpPr>
          <p:nvPr/>
        </p:nvSpPr>
        <p:spPr bwMode="auto">
          <a:xfrm>
            <a:off x="1447800" y="5462588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700" b="1">
                <a:solidFill>
                  <a:srgbClr val="990000"/>
                </a:solidFill>
                <a:latin typeface="Calibri" pitchFamily="34" charset="0"/>
              </a:rPr>
              <a:t>         </a:t>
            </a:r>
            <a:r>
              <a:rPr lang="en-US" altLang="en-US" sz="2600" b="1">
                <a:solidFill>
                  <a:srgbClr val="000066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Sarve janah: sukhino bhavanthu</a:t>
            </a:r>
            <a:endParaRPr lang="en-US" altLang="en-US" sz="1700" b="1">
              <a:solidFill>
                <a:srgbClr val="000066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1700" b="1">
                <a:solidFill>
                  <a:srgbClr val="000066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en-US" altLang="en-US" sz="1900" b="1">
                <a:solidFill>
                  <a:srgbClr val="000066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( May every one live happily)</a:t>
            </a:r>
          </a:p>
        </p:txBody>
      </p:sp>
      <p:pic>
        <p:nvPicPr>
          <p:cNvPr id="62468" name="Picture 11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Calibri" pitchFamily="34" charset="0"/>
              </a:rPr>
              <a:t>Vasudha Foundation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8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8" descr="slide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3797"/>
            <a:ext cx="4246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29200" y="5257800"/>
            <a:ext cx="31663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26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48094"/>
              </p:ext>
            </p:extLst>
          </p:nvPr>
        </p:nvGraphicFramePr>
        <p:xfrm>
          <a:off x="587018" y="1219200"/>
          <a:ext cx="1600338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Bitmap Image" r:id="rId4" imgW="5152381" imgH="5668166" progId="PBrush">
                  <p:embed/>
                </p:oleObj>
              </mc:Choice>
              <mc:Fallback>
                <p:oleObj name="Bitmap Image" r:id="rId4" imgW="5152381" imgH="566816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18" y="1219200"/>
                        <a:ext cx="1600338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10" descr="Unit III-adm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800600"/>
            <a:ext cx="2133600" cy="150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11" descr="Unit I B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800600"/>
            <a:ext cx="20574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685800" y="6324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n-US" altLang="en-US" sz="1200" b="1" dirty="0">
                <a:solidFill>
                  <a:srgbClr val="003366"/>
                </a:solidFill>
                <a:latin typeface="Lucida Sans Unicode" pitchFamily="34" charset="0"/>
              </a:rPr>
              <a:t>Unit I</a:t>
            </a:r>
          </a:p>
        </p:txBody>
      </p:sp>
      <p:sp>
        <p:nvSpPr>
          <p:cNvPr id="5127" name="Rectangle 20"/>
          <p:cNvSpPr>
            <a:spLocks noChangeArrowheads="1"/>
          </p:cNvSpPr>
          <p:nvPr/>
        </p:nvSpPr>
        <p:spPr bwMode="auto">
          <a:xfrm>
            <a:off x="2819400" y="6324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n-US" altLang="en-US" sz="1200" b="1" dirty="0">
                <a:solidFill>
                  <a:srgbClr val="003366"/>
                </a:solidFill>
                <a:latin typeface="Lucida Sans Unicode" pitchFamily="34" charset="0"/>
              </a:rPr>
              <a:t>Unit II</a:t>
            </a: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7391400" y="64770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200" dirty="0" smtClean="0">
                <a:solidFill>
                  <a:schemeClr val="bg2"/>
                </a:solidFill>
                <a:latin typeface="Calibri" pitchFamily="34" charset="0"/>
              </a:rPr>
              <a:t>SRCCS</a:t>
            </a:r>
            <a:endParaRPr lang="en-US" altLang="en-US" sz="1050" b="1" dirty="0">
              <a:solidFill>
                <a:srgbClr val="003366"/>
              </a:solidFill>
              <a:latin typeface="Lucida Sans Unicode" pitchFamily="34" charset="0"/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381000" y="6096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 Production 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Facilities</a:t>
            </a:r>
          </a:p>
        </p:txBody>
      </p:sp>
      <p:sp>
        <p:nvSpPr>
          <p:cNvPr id="5131" name="Picture 12"/>
          <p:cNvSpPr>
            <a:spLocks noChangeAspect="1" noChangeArrowheads="1"/>
          </p:cNvSpPr>
          <p:nvPr/>
        </p:nvSpPr>
        <p:spPr bwMode="auto">
          <a:xfrm>
            <a:off x="381000" y="4724400"/>
            <a:ext cx="2133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4953000" y="6324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n-US" altLang="en-US" sz="1200" b="1" dirty="0">
                <a:solidFill>
                  <a:srgbClr val="003366"/>
                </a:solidFill>
                <a:latin typeface="Lucida Sans Unicode" pitchFamily="34" charset="0"/>
              </a:rPr>
              <a:t>Unit III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162800" y="6324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bg2"/>
                </a:solidFill>
                <a:latin typeface="Calibri" pitchFamily="34" charset="0"/>
              </a:rPr>
              <a:t>  </a:t>
            </a:r>
            <a:r>
              <a:rPr lang="en-US" altLang="en-US" sz="1200" b="1" dirty="0" smtClean="0">
                <a:solidFill>
                  <a:srgbClr val="003366"/>
                </a:solidFill>
                <a:latin typeface="Lucida Sans Unicode" pitchFamily="34" charset="0"/>
              </a:rPr>
              <a:t>SRCCL</a:t>
            </a:r>
            <a:endParaRPr lang="en-US" altLang="en-US" sz="1200" b="1" dirty="0">
              <a:solidFill>
                <a:srgbClr val="003366"/>
              </a:solidFill>
              <a:latin typeface="Lucida Sans Unicode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371600"/>
            <a:ext cx="6172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Manufacturing Units:</a:t>
            </a:r>
          </a:p>
          <a:p>
            <a:pPr>
              <a:defRPr/>
            </a:pPr>
            <a:endParaRPr lang="en-US" sz="105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US" sz="8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en-US" sz="1600" b="1" dirty="0" smtClean="0">
                <a:latin typeface="+mn-lt"/>
              </a:rPr>
              <a:t>Vasudha </a:t>
            </a:r>
            <a:r>
              <a:rPr lang="en-US" sz="1600" b="1" dirty="0" err="1" smtClean="0">
                <a:latin typeface="+mn-lt"/>
              </a:rPr>
              <a:t>Pharma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Hyderabad           …   Unit I</a:t>
            </a:r>
            <a:endParaRPr lang="en-US" sz="1100" b="1" dirty="0" smtClean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  Vasudha </a:t>
            </a:r>
            <a:r>
              <a:rPr lang="en-US" sz="1600" b="1" dirty="0" err="1" smtClean="0">
                <a:latin typeface="+mn-lt"/>
              </a:rPr>
              <a:t>Pharma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Visakhapatnam   …   Unit II</a:t>
            </a:r>
            <a:endParaRPr lang="en-US" sz="1100" b="1" dirty="0" smtClean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  Vasudha </a:t>
            </a:r>
            <a:r>
              <a:rPr lang="en-US" sz="1600" b="1" dirty="0" err="1" smtClean="0">
                <a:latin typeface="+mn-lt"/>
              </a:rPr>
              <a:t>Pharma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Visakhapatnam   …   Unit III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  Vasudha </a:t>
            </a:r>
            <a:r>
              <a:rPr lang="en-US" sz="1600" b="1" dirty="0" err="1" smtClean="0">
                <a:latin typeface="+mn-lt"/>
              </a:rPr>
              <a:t>Pharma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Visakhapatnam   …   Unit IV</a:t>
            </a:r>
            <a:endParaRPr lang="en-US" sz="1100" b="1" dirty="0" smtClean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  Shri Ram </a:t>
            </a:r>
            <a:r>
              <a:rPr lang="en-US" sz="1600" b="1" dirty="0" err="1" smtClean="0">
                <a:latin typeface="+mn-lt"/>
              </a:rPr>
              <a:t>Chloro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 …..     Hyderabad            …   SRCCL  </a:t>
            </a:r>
            <a:r>
              <a:rPr lang="en-US" sz="1600" b="1" dirty="0" smtClean="0">
                <a:latin typeface="Calibri" pitchFamily="34" charset="0"/>
              </a:rPr>
              <a:t> </a:t>
            </a:r>
          </a:p>
          <a:p>
            <a:pPr>
              <a:spcAft>
                <a:spcPct val="10000"/>
              </a:spcAft>
              <a:defRPr/>
            </a:pPr>
            <a:r>
              <a:rPr lang="en-US" sz="1050" b="1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endParaRPr lang="en-US" sz="105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162" name="Picture 42" descr="D:\E\Photos\Photos\Unit II Photos equipment wise\Plant photos\DSC_05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800600"/>
            <a:ext cx="20574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63" name="Picture 43" descr="D:\E\Photos\Photos\Unit III Photos\Unit III Sept 06, 2013\IMG_0822.jpg"/>
          <p:cNvPicPr>
            <a:picLocks noChangeAspect="1" noChangeArrowheads="1"/>
          </p:cNvPicPr>
          <p:nvPr/>
        </p:nvPicPr>
        <p:blipFill>
          <a:blip r:embed="rId9" cstate="print">
            <a:lum bright="-2000"/>
          </a:blip>
          <a:srcRect/>
          <a:stretch>
            <a:fillRect/>
          </a:stretch>
        </p:blipFill>
        <p:spPr bwMode="auto">
          <a:xfrm>
            <a:off x="4495800" y="4800600"/>
            <a:ext cx="21336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://www.rediff.com/news/2001/nov/02map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0" y="2971800"/>
            <a:ext cx="188552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3505368"/>
            <a:ext cx="56320" cy="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880" y="2209800"/>
            <a:ext cx="56320" cy="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3581568"/>
            <a:ext cx="56320" cy="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209800"/>
            <a:ext cx="56320" cy="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6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" descr="Unit III-ad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67578"/>
            <a:ext cx="1719467" cy="120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11" descr="Unit I 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024119"/>
            <a:ext cx="1681234" cy="124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7391400" y="64770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1200" dirty="0" smtClean="0">
                <a:solidFill>
                  <a:schemeClr val="bg2"/>
                </a:solidFill>
                <a:latin typeface="Calibri" pitchFamily="34" charset="0"/>
              </a:rPr>
              <a:t>SRCCS</a:t>
            </a:r>
            <a:endParaRPr lang="en-US" altLang="en-US" sz="1050" b="1" dirty="0">
              <a:solidFill>
                <a:srgbClr val="003366"/>
              </a:solidFill>
              <a:latin typeface="Lucida Sans Unicode" pitchFamily="34" charset="0"/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381000" y="6096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 Extent of area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31" name="Picture 12"/>
          <p:cNvSpPr>
            <a:spLocks noChangeAspect="1" noChangeArrowheads="1"/>
          </p:cNvSpPr>
          <p:nvPr/>
        </p:nvSpPr>
        <p:spPr bwMode="auto">
          <a:xfrm>
            <a:off x="381000" y="4724400"/>
            <a:ext cx="2133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360528" y="1524000"/>
            <a:ext cx="831060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                    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Manufacturing Units:                                                Area</a:t>
            </a:r>
          </a:p>
          <a:p>
            <a:pP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Vasudha Pharma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Hyderabad              …   Unit I  	:             3.00  acres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Vasudha Pharma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Visakhapatnam     …   Unit II              	:           10.66 acres  </a:t>
            </a:r>
            <a:endParaRPr lang="en-US" sz="1600" b="1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Vasudha Pharma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Visakhapatnam    …   Unit III              	:            9.02 acres   </a:t>
            </a:r>
            <a:endParaRPr lang="en-US" sz="1600" b="1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Shri </a:t>
            </a:r>
            <a:r>
              <a:rPr lang="en-US" sz="1600" b="1" dirty="0">
                <a:latin typeface="+mn-lt"/>
              </a:rPr>
              <a:t>Ram </a:t>
            </a:r>
            <a:r>
              <a:rPr lang="en-US" sz="1600" b="1" dirty="0" err="1">
                <a:latin typeface="+mn-lt"/>
              </a:rPr>
              <a:t>Chloro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Chem</a:t>
            </a:r>
            <a:r>
              <a:rPr lang="en-US" sz="1600" b="1" dirty="0">
                <a:latin typeface="+mn-lt"/>
              </a:rPr>
              <a:t> Limited     …..     Hyderabad    </a:t>
            </a:r>
            <a:r>
              <a:rPr lang="en-US" sz="1600" b="1" dirty="0" smtClean="0">
                <a:latin typeface="+mn-lt"/>
              </a:rPr>
              <a:t>         </a:t>
            </a:r>
            <a:r>
              <a:rPr lang="en-US" sz="1600" b="1" dirty="0">
                <a:latin typeface="+mn-lt"/>
              </a:rPr>
              <a:t>… </a:t>
            </a:r>
            <a:r>
              <a:rPr lang="en-US" sz="1600" b="1" dirty="0" smtClean="0">
                <a:latin typeface="+mn-lt"/>
              </a:rPr>
              <a:t> SRCCL                	</a:t>
            </a:r>
            <a:r>
              <a:rPr lang="en-US" sz="1600" b="1" smtClean="0">
                <a:latin typeface="+mn-lt"/>
              </a:rPr>
              <a:t>:            5.00 </a:t>
            </a:r>
            <a:r>
              <a:rPr lang="en-US" sz="1600" b="1" dirty="0" smtClean="0">
                <a:latin typeface="+mn-lt"/>
              </a:rPr>
              <a:t>acres</a:t>
            </a:r>
            <a:endParaRPr lang="en-US" sz="1600" b="1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latin typeface="+mn-lt"/>
              </a:rPr>
              <a:t>Vasudha Pharma </a:t>
            </a:r>
            <a:r>
              <a:rPr lang="en-US" sz="1600" b="1" dirty="0" err="1" smtClean="0">
                <a:latin typeface="+mn-lt"/>
              </a:rPr>
              <a:t>Chem</a:t>
            </a:r>
            <a:r>
              <a:rPr lang="en-US" sz="1600" b="1" dirty="0" smtClean="0">
                <a:latin typeface="+mn-lt"/>
              </a:rPr>
              <a:t> Limited    …..     Visakhapatnam   …   Unit IV              	:            3.32 acres</a:t>
            </a:r>
          </a:p>
          <a:p>
            <a:pPr>
              <a:defRPr/>
            </a:pPr>
            <a:r>
              <a:rPr lang="en-US" sz="1600" b="1" dirty="0" smtClean="0">
                <a:latin typeface="+mn-lt"/>
              </a:rPr>
              <a:t>                                                                        </a:t>
            </a:r>
            <a:endParaRPr lang="en-US" sz="1000" b="1" dirty="0" smtClean="0">
              <a:latin typeface="+mn-lt"/>
            </a:endParaRPr>
          </a:p>
          <a:p>
            <a:pPr>
              <a:defRPr/>
            </a:pPr>
            <a:r>
              <a:rPr lang="en-US" sz="1600" b="1" dirty="0" smtClean="0">
                <a:latin typeface="+mn-lt"/>
              </a:rPr>
              <a:t>  </a:t>
            </a:r>
            <a:r>
              <a:rPr lang="en-US" sz="1050" b="1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endParaRPr lang="en-US" sz="105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5162" name="Picture 42" descr="D:\E\Photos\Photos\Unit II Photos equipment wise\Plant photos\DSC_0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06653"/>
            <a:ext cx="1633491" cy="120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63" name="Picture 43" descr="D:\E\Photos\Photos\Unit III Photos\Unit III Sept 06, 2013\IMG_0822.jpg"/>
          <p:cNvPicPr>
            <a:picLocks noChangeAspect="1" noChangeArrowheads="1"/>
          </p:cNvPicPr>
          <p:nvPr/>
        </p:nvPicPr>
        <p:blipFill>
          <a:blip r:embed="rId6" cstate="print">
            <a:lum bright="-2000"/>
          </a:blip>
          <a:srcRect/>
          <a:stretch>
            <a:fillRect/>
          </a:stretch>
        </p:blipFill>
        <p:spPr bwMode="auto">
          <a:xfrm>
            <a:off x="4572000" y="4967578"/>
            <a:ext cx="1705705" cy="121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5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685800" y="6096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Turnover Growth - Corporate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98310" y="4969273"/>
            <a:ext cx="281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Calibri" pitchFamily="34" charset="0"/>
              </a:rPr>
              <a:t>Turnover in US$  =  84.22 millions</a:t>
            </a:r>
            <a:endParaRPr lang="en-US" altLang="en-US" sz="1400" b="1" dirty="0">
              <a:latin typeface="Calibri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71262998"/>
              </p:ext>
            </p:extLst>
          </p:nvPr>
        </p:nvGraphicFramePr>
        <p:xfrm>
          <a:off x="3949890" y="1678498"/>
          <a:ext cx="434340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 rot="16200000">
            <a:off x="3268734" y="2947600"/>
            <a:ext cx="1664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latin typeface="Calibri" pitchFamily="34" charset="0"/>
              </a:rPr>
              <a:t>In  Millions  INR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562600" y="44958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latin typeface="Calibri" pitchFamily="34" charset="0"/>
              </a:rPr>
              <a:t>Financial  Year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85800" y="4601063"/>
            <a:ext cx="3264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Calibri" pitchFamily="34" charset="0"/>
              </a:rPr>
              <a:t>Taking   1US$ yearly average  =  INR 66.25</a:t>
            </a:r>
            <a:endParaRPr lang="en-US" altLang="en-US" sz="1400" b="1" dirty="0">
              <a:latin typeface="Calibri" pitchFamily="34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627836" y="5283600"/>
            <a:ext cx="612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Calibri" pitchFamily="34" charset="0"/>
              </a:rPr>
              <a:t>44 %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711700" y="5713511"/>
            <a:ext cx="612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Calibri" pitchFamily="34" charset="0"/>
              </a:rPr>
              <a:t>56 %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en-U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677473"/>
              </p:ext>
            </p:extLst>
          </p:nvPr>
        </p:nvGraphicFramePr>
        <p:xfrm>
          <a:off x="5181600" y="4934746"/>
          <a:ext cx="2436837" cy="16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36329"/>
              </p:ext>
            </p:extLst>
          </p:nvPr>
        </p:nvGraphicFramePr>
        <p:xfrm>
          <a:off x="4341836" y="1817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59207"/>
              </p:ext>
            </p:extLst>
          </p:nvPr>
        </p:nvGraphicFramePr>
        <p:xfrm>
          <a:off x="914400" y="1943099"/>
          <a:ext cx="2895600" cy="2286000"/>
        </p:xfrm>
        <a:graphic>
          <a:graphicData uri="http://schemas.openxmlformats.org/drawingml/2006/table">
            <a:tbl>
              <a:tblPr/>
              <a:tblGrid>
                <a:gridCol w="1290610"/>
                <a:gridCol w="160499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INR in Millions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2012-13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941928" y="12954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  <a:cs typeface="Arial" charset="0"/>
              </a:rPr>
              <a:t>APIs (Active Pharmaceutical Ingredients)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20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  <a:cs typeface="Arial" charset="0"/>
              </a:rPr>
              <a:t>Intermediates of </a:t>
            </a:r>
            <a:r>
              <a:rPr lang="en-US" altLang="en-US" sz="2000" b="1" dirty="0" smtClean="0">
                <a:latin typeface="+mn-lt"/>
                <a:cs typeface="Arial" charset="0"/>
              </a:rPr>
              <a:t>APIs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altLang="en-US" sz="2000" b="1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+mn-lt"/>
                <a:cs typeface="Arial" charset="0"/>
              </a:rPr>
              <a:t>Specialized in </a:t>
            </a:r>
            <a:r>
              <a:rPr lang="en-US" altLang="en-US" sz="2000" b="1" dirty="0" err="1">
                <a:latin typeface="+mn-lt"/>
                <a:cs typeface="Arial" charset="0"/>
              </a:rPr>
              <a:t>P</a:t>
            </a:r>
            <a:r>
              <a:rPr lang="en-US" altLang="en-US" sz="2000" b="1" dirty="0" err="1" smtClean="0">
                <a:latin typeface="+mn-lt"/>
                <a:cs typeface="Arial" charset="0"/>
              </a:rPr>
              <a:t>iperidone</a:t>
            </a:r>
            <a:r>
              <a:rPr lang="en-US" altLang="en-US" sz="2000" b="1" dirty="0" smtClean="0">
                <a:latin typeface="+mn-lt"/>
                <a:cs typeface="Arial" charset="0"/>
              </a:rPr>
              <a:t>  &amp; </a:t>
            </a:r>
            <a:r>
              <a:rPr lang="en-US" altLang="en-US" sz="2000" b="1" dirty="0" err="1">
                <a:latin typeface="+mn-lt"/>
                <a:cs typeface="Arial" charset="0"/>
              </a:rPr>
              <a:t>P</a:t>
            </a:r>
            <a:r>
              <a:rPr lang="en-US" altLang="en-US" sz="2000" b="1" dirty="0" err="1" smtClean="0">
                <a:latin typeface="+mn-lt"/>
                <a:cs typeface="Arial" charset="0"/>
              </a:rPr>
              <a:t>iperidine</a:t>
            </a:r>
            <a:r>
              <a:rPr lang="en-US" altLang="en-US" sz="2000" b="1" dirty="0" smtClean="0">
                <a:latin typeface="+mn-lt"/>
                <a:cs typeface="Arial" charset="0"/>
              </a:rPr>
              <a:t> </a:t>
            </a:r>
            <a:r>
              <a:rPr lang="en-US" altLang="en-US" sz="2000" b="1" dirty="0">
                <a:latin typeface="+mn-lt"/>
                <a:cs typeface="Arial" charset="0"/>
              </a:rPr>
              <a:t>derivatives</a:t>
            </a:r>
          </a:p>
        </p:txBody>
      </p:sp>
      <p:pic>
        <p:nvPicPr>
          <p:cNvPr id="7171" name="Picture 12" descr="P101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015" y="4419230"/>
            <a:ext cx="2514600" cy="170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09600" y="609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Nature of Business</a:t>
            </a:r>
          </a:p>
        </p:txBody>
      </p:sp>
      <p:pic>
        <p:nvPicPr>
          <p:cNvPr id="7173" name="Picture 7" descr="C:\Documents and Settings\Administrator\Desktop\Photos Unit I  &amp;  II\Photos\Unit I Photos May 2010\After processing\_DSC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40" y="1889078"/>
            <a:ext cx="24871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pic>
        <p:nvPicPr>
          <p:cNvPr id="7174" name="Picture 8" descr="C:\Documents and Settings\Administrator\Desktop\Photos Unit I  &amp;  II\Photos\unit-II photos 2010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840" y="4426702"/>
            <a:ext cx="2514600" cy="16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64998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Corporate </a:t>
            </a: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rganogram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Manager\AppData\Local\Microsoft\Windows\Temporary Internet Files\Content.Outlook\WV19JYL7\C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2EE4D-E2CC-4284-9927-61A1B07A35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85800" y="681335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List</a:t>
            </a:r>
            <a:r>
              <a:rPr lang="en-US" altLang="en-US" sz="2400" b="1" dirty="0">
                <a:solidFill>
                  <a:srgbClr val="FF0000"/>
                </a:solidFill>
              </a:rPr>
              <a:t> of key personnel</a:t>
            </a:r>
          </a:p>
        </p:txBody>
      </p:sp>
      <p:graphicFrame>
        <p:nvGraphicFramePr>
          <p:cNvPr id="7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04061"/>
              </p:ext>
            </p:extLst>
          </p:nvPr>
        </p:nvGraphicFramePr>
        <p:xfrm>
          <a:off x="698500" y="1524000"/>
          <a:ext cx="7924799" cy="4937412"/>
        </p:xfrm>
        <a:graphic>
          <a:graphicData uri="http://schemas.openxmlformats.org/drawingml/2006/table">
            <a:tbl>
              <a:tblPr/>
              <a:tblGrid>
                <a:gridCol w="1981199"/>
                <a:gridCol w="3429000"/>
                <a:gridCol w="1295400"/>
                <a:gridCol w="1219200"/>
              </a:tblGrid>
              <a:tr h="41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Name of the person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Key Responsibility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Qualification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Experience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M.V. Rama Raju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Chairman &amp; Managing Director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M.Sc.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Ashok Mantena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Director - Technical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M.S.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Anand Mantena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Director - Commercial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M.B.A.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V.J.V.Raju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Director - Finance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M.Com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30+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Madhu  M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Director - Marketing (Exports)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M.B.A.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Guru Prasad Nagalla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VP - Business Development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M.B.A.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 G. Vamsi Krishna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- R &amp; 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M.Sc., Ph. D.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7+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K.S.B.S. Varma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- Corp. Quality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M.Sc.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K. Sridhar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- Corp. Process Development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M.Sc.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A. Jaya Surya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- Corp. Environment, Health and Safety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M.Sc.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Mr. K. Srihari Varma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- Projects and Engineering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B.Tech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15+  years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0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50"/>
          <p:cNvSpPr txBox="1">
            <a:spLocks noChangeArrowheads="1"/>
          </p:cNvSpPr>
          <p:nvPr/>
        </p:nvSpPr>
        <p:spPr bwMode="auto">
          <a:xfrm>
            <a:off x="457200" y="609600"/>
            <a:ext cx="457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Regulatory strength :     Corporate</a:t>
            </a:r>
            <a:endParaRPr lang="en-US" altLang="en-US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58871"/>
              </p:ext>
            </p:extLst>
          </p:nvPr>
        </p:nvGraphicFramePr>
        <p:xfrm>
          <a:off x="683568" y="1196748"/>
          <a:ext cx="7920880" cy="5125911"/>
        </p:xfrm>
        <a:graphic>
          <a:graphicData uri="http://schemas.openxmlformats.org/drawingml/2006/table">
            <a:tbl>
              <a:tblPr firstRow="1" firstCol="1" bandRow="1"/>
              <a:tblGrid>
                <a:gridCol w="1407490"/>
                <a:gridCol w="520058"/>
                <a:gridCol w="575398"/>
                <a:gridCol w="474719"/>
                <a:gridCol w="546727"/>
                <a:gridCol w="503389"/>
                <a:gridCol w="526725"/>
                <a:gridCol w="505389"/>
                <a:gridCol w="452717"/>
                <a:gridCol w="580065"/>
                <a:gridCol w="524725"/>
                <a:gridCol w="1303478"/>
              </a:tblGrid>
              <a:tr h="357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P I 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USFDA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SFDA (Saudi)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CEP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EDMF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Canada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Korea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Mexico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Taiwan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3012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Amitriptyline HCl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Australia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Cyclobenzaprine HCl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Loratadine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Domperidone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Domperidone maleate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2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Cisapride monohydrate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Oxatomide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Ebastine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Sweden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Italy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Spain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Belgium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06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Loperamide HCl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1.Kazakhstan  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2. HSA,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3.Ghana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5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Des loratadine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 Bulgaria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IN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Ukraine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Cyproheptadine HCl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Pimozide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Ketrolac Tromethamine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Olmesartan Medoximil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Donepezil HCl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Pantoprazole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Kazakhstan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Fexofenadine HCl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Losartan potassium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 Pregabalin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" marR="2992" marT="2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0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1527</Words>
  <Application>Microsoft Office PowerPoint</Application>
  <PresentationFormat>On-screen Show (4:3)</PresentationFormat>
  <Paragraphs>679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Nagesh</dc:creator>
  <cp:lastModifiedBy>PRASAD</cp:lastModifiedBy>
  <cp:revision>833</cp:revision>
  <cp:lastPrinted>2014-06-11T04:39:10Z</cp:lastPrinted>
  <dcterms:created xsi:type="dcterms:W3CDTF">2010-11-22T05:48:47Z</dcterms:created>
  <dcterms:modified xsi:type="dcterms:W3CDTF">2016-08-25T08:11:29Z</dcterms:modified>
</cp:coreProperties>
</file>